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3" r:id="rId2"/>
    <p:sldId id="275" r:id="rId3"/>
    <p:sldId id="28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35" d="100"/>
          <a:sy n="135" d="100"/>
        </p:scale>
        <p:origin x="126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DD71A9-897C-49E9-9535-F265245084A1}" type="datetimeFigureOut">
              <a:rPr lang="zh-CN" altLang="en-US"/>
              <a:pPr>
                <a:defRPr/>
              </a:pPr>
              <a:t>2021/6/24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F8D979-2030-49B3-87C6-B66C128CE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5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1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2268538" y="2465681"/>
            <a:ext cx="6477000" cy="7790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2268538" y="3275664"/>
            <a:ext cx="6400800" cy="57532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>
              <a:buNone/>
              <a:defRPr/>
            </a:lvl1pPr>
            <a:lvl2pPr marL="342900" lvl="1" indent="0" algn="ctr">
              <a:buNone/>
              <a:defRPr/>
            </a:lvl2pPr>
            <a:lvl3pPr marL="685800" lvl="2" indent="0" algn="ctr">
              <a:buNone/>
              <a:defRPr/>
            </a:lvl3pPr>
            <a:lvl4pPr marL="1028700" lvl="3" indent="0" algn="ctr">
              <a:buNone/>
              <a:defRPr/>
            </a:lvl4pPr>
            <a:lvl5pPr marL="13716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日期占位符 2052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053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D71F-6503-4270-AE77-A4D0AC37A4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F407-ABA9-473E-B608-726B169F80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9"/>
            <a:ext cx="2057400" cy="439058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9"/>
            <a:ext cx="6052930" cy="439058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A5E4-CE5B-4ECE-860B-91F8850BD5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2CB5-9615-4760-8685-15D6839B50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69"/>
            <a:ext cx="7886700" cy="214049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616"/>
            <a:ext cx="7886700" cy="11256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14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CA55-EA67-4EE7-A8F8-A75EC7C981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80"/>
            <a:ext cx="4032504" cy="339597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80"/>
            <a:ext cx="4032504" cy="339597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A1352-D2DB-4015-A204-E4C66A4066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65"/>
            <a:ext cx="7886700" cy="99461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417"/>
            <a:ext cx="3655181" cy="618207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149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916"/>
            <a:ext cx="3655181" cy="264437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417"/>
            <a:ext cx="3673182" cy="618207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149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916"/>
            <a:ext cx="3673182" cy="264437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1B33-8E19-4EF1-8DB0-628D254B91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8A620-3824-4698-9D4B-E0A324CCE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9792-9EB9-4C53-866B-1602DF3D5C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51"/>
            <a:ext cx="2949178" cy="120068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96"/>
            <a:ext cx="4629150" cy="365683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731"/>
            <a:ext cx="2949178" cy="2859953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149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ABE8-EF00-4FEF-8F9A-C4C13355E1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51"/>
            <a:ext cx="3124012" cy="120068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3052"/>
            <a:ext cx="4629150" cy="4054676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149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731"/>
            <a:ext cx="3124012" cy="2859953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149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2F14-77D3-42CE-ABE3-75DA976EC8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25" descr="1-1副本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4686300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641AF41-A893-49E5-84CC-53C8D88CC4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eaLnBrk="0" fontAlgn="base" hangingPunct="0">
        <a:spcBef>
          <a:spcPct val="15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eaLnBrk="0" fontAlgn="base" hangingPunct="0">
        <a:spcBef>
          <a:spcPct val="1500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eaLnBrk="0" fontAlgn="base" hangingPunct="0">
        <a:spcBef>
          <a:spcPct val="15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65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220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 descr="1555307030138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-7938"/>
            <a:ext cx="8894762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8513" y="665163"/>
            <a:ext cx="5151437" cy="4132262"/>
          </a:xfrm>
        </p:spPr>
        <p:txBody>
          <a:bodyPr lIns="76281" tIns="38139" rIns="76281" bIns="38139"/>
          <a:lstStyle/>
          <a:p>
            <a:pPr algn="l" eaLnBrk="1" hangingPunct="1">
              <a:defRPr/>
            </a:pPr>
            <a:r>
              <a:rPr lang="en-US" altLang="zh-CN" sz="1500" b="1" noProof="1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CN" sz="2000" b="1" noProof="1">
                <a:solidFill>
                  <a:schemeClr val="accent1">
                    <a:lumMod val="75000"/>
                  </a:schemeClr>
                </a:solidFill>
                <a:latin typeface="+mj-ea"/>
                <a:cs typeface="+mj-ea"/>
              </a:rPr>
              <a:t> </a:t>
            </a:r>
            <a:r>
              <a:rPr lang="zh-CN" altLang="en-US" sz="2335" b="1" noProof="1" smtClean="0">
                <a:solidFill>
                  <a:srgbClr val="FF0000"/>
                </a:solidFill>
                <a:latin typeface="+mj-ea"/>
                <a:cs typeface="+mj-ea"/>
              </a:rPr>
              <a:t>人才</a:t>
            </a:r>
            <a:r>
              <a:rPr lang="zh-CN" altLang="en-US" sz="2335" b="1" noProof="1">
                <a:solidFill>
                  <a:srgbClr val="FF0000"/>
                </a:solidFill>
                <a:latin typeface="+mj-ea"/>
                <a:cs typeface="+mj-ea"/>
              </a:rPr>
              <a:t>引进的办理方式</a:t>
            </a:r>
            <a:r>
              <a:rPr lang="zh-CN" altLang="en-US" sz="2335" b="1" dirty="0">
                <a:solidFill>
                  <a:srgbClr val="FF0000"/>
                </a:solidFill>
                <a:latin typeface="+mj-ea"/>
                <a:cs typeface="+mj-ea"/>
              </a:rPr>
              <a:t/>
            </a:r>
            <a:br>
              <a:rPr lang="zh-CN" altLang="en-US" sz="2335" b="1" dirty="0">
                <a:solidFill>
                  <a:srgbClr val="FF0000"/>
                </a:solidFill>
                <a:latin typeface="+mj-ea"/>
                <a:cs typeface="+mj-ea"/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  <a:latin typeface="+mj-ea"/>
                <a:cs typeface="+mj-ea"/>
              </a:rPr>
              <a:t>    </a:t>
            </a:r>
            <a:r>
              <a:rPr lang="en-US" altLang="zh-CN" sz="2000" b="1" noProof="1" smtClean="0">
                <a:solidFill>
                  <a:schemeClr val="accent1">
                    <a:lumMod val="75000"/>
                  </a:schemeClr>
                </a:solidFill>
                <a:latin typeface="+mj-ea"/>
                <a:cs typeface="+mj-ea"/>
              </a:rPr>
              <a:t/>
            </a:r>
            <a:br>
              <a:rPr lang="en-US" altLang="zh-CN" sz="2000" b="1" noProof="1" smtClean="0">
                <a:solidFill>
                  <a:schemeClr val="accent1">
                    <a:lumMod val="75000"/>
                  </a:schemeClr>
                </a:solidFill>
                <a:latin typeface="+mj-ea"/>
                <a:cs typeface="+mj-ea"/>
              </a:rPr>
            </a:br>
            <a:r>
              <a:rPr lang="en-US" altLang="zh-CN" sz="2000" b="1" noProof="1" smtClean="0">
                <a:solidFill>
                  <a:schemeClr val="accent1">
                    <a:lumMod val="75000"/>
                  </a:schemeClr>
                </a:solidFill>
                <a:latin typeface="+mj-ea"/>
                <a:cs typeface="+mj-ea"/>
              </a:rPr>
              <a:t>   </a:t>
            </a:r>
            <a:r>
              <a:rPr lang="zh-CN" altLang="en-US" sz="2000" b="1" noProof="1" smtClean="0">
                <a:solidFill>
                  <a:srgbClr val="00B0F0"/>
                </a:solidFill>
              </a:rPr>
              <a:t>可</a:t>
            </a:r>
            <a:r>
              <a:rPr lang="zh-CN" altLang="en-US" sz="2000" b="1" noProof="1">
                <a:solidFill>
                  <a:srgbClr val="00B0F0"/>
                </a:solidFill>
              </a:rPr>
              <a:t>选择以下其中一种方式办理在职人才引进手续：</a:t>
            </a:r>
            <a:r>
              <a:rPr lang="zh-CN" altLang="en-US" sz="2000" b="1" dirty="0">
                <a:solidFill>
                  <a:srgbClr val="00B0F0"/>
                </a:solidFill>
              </a:rPr>
              <a:t/>
            </a:r>
            <a:br>
              <a:rPr lang="zh-CN" altLang="en-US" sz="2000" b="1" dirty="0">
                <a:solidFill>
                  <a:srgbClr val="00B0F0"/>
                </a:solidFill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CN" sz="2000" b="1" noProof="1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、单位申办。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    由用人单位申办在职人才引进手续。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altLang="zh-CN" sz="2000" b="1" noProof="1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、个人申办。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CN" altLang="en-US" sz="2000" b="1" noProof="1">
                <a:solidFill>
                  <a:schemeClr val="accent1">
                    <a:lumMod val="75000"/>
                  </a:schemeClr>
                </a:solidFill>
              </a:rPr>
              <a:t>    由申请人本人申办在职人才引进手续。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5604" name="图片 3" descr="学习工作情况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663575"/>
            <a:ext cx="8266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6628" name="图片 3" descr="子女信息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469900"/>
            <a:ext cx="819785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7652" name="图片 3" descr="测评提交成功，打印材料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790575"/>
            <a:ext cx="8123237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8676" name="图片 3" descr="材料清单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38113"/>
            <a:ext cx="83724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9700" name="图片 3" descr="呈报表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407988"/>
            <a:ext cx="8137525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30724" name="图片 3" descr="上传材料并提交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90575"/>
            <a:ext cx="8207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31748" name="图片 3" descr="体检提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790575"/>
            <a:ext cx="818673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7938" y="1138238"/>
            <a:ext cx="6580187" cy="2379662"/>
          </a:xfrm>
        </p:spPr>
        <p:txBody>
          <a:bodyPr lIns="76281" tIns="38139" rIns="76281" bIns="38139"/>
          <a:lstStyle/>
          <a:p>
            <a:pPr algn="l" eaLnBrk="1" hangingPunct="1">
              <a:defRPr/>
            </a:pPr>
            <a:r>
              <a:rPr lang="zh-CN" altLang="en-US" sz="2670" b="1" dirty="0" smtClean="0">
                <a:solidFill>
                  <a:srgbClr val="FF0000"/>
                </a:solidFill>
              </a:rPr>
              <a:t>个人注册账号及申报流程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167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70" dirty="0" smtClean="0">
                <a:solidFill>
                  <a:schemeClr val="accent1">
                    <a:lumMod val="75000"/>
                  </a:schemeClr>
                </a:solidFill>
              </a:rPr>
              <a:t>、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</a:rPr>
              <a:t>登录深圳市人力资源和社会保障局官网进入“人才引进（毕业生、在职人才引进）测评申报系统”进入申报业务；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</a:rPr>
              <a:t>、登录“广东政务服务网深圳市”，按照网站指引注册账号。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20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011238"/>
            <a:ext cx="841057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3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19460" name="图片 6" descr="登陆页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812800"/>
            <a:ext cx="8289925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pic>
        <p:nvPicPr>
          <p:cNvPr id="20484" name="图片 3" descr="进入页面情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1" y="555526"/>
            <a:ext cx="825341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512" y="2643758"/>
            <a:ext cx="6724203" cy="646906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r>
              <a:rPr lang="zh-CN" altLang="en-US" sz="2000" noProof="1" smtClean="0">
                <a:solidFill>
                  <a:srgbClr val="FF0000"/>
                </a:solidFill>
              </a:rPr>
              <a:t>选择在职人才引进</a:t>
            </a:r>
            <a:endParaRPr lang="zh-CN" altLang="en-US" sz="2000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1508" name="图片 3" descr="申报条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527050"/>
            <a:ext cx="788511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2532" name="图片 3" descr="填报个人基本信息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90575"/>
            <a:ext cx="8134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3556" name="图片 3" descr="填报个人基本信息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814388"/>
            <a:ext cx="82518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lIns="76281" tIns="38139" rIns="76281" bIns="38139"/>
          <a:lstStyle/>
          <a:p>
            <a:pPr eaLnBrk="1" hangingPunct="1"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3541713"/>
            <a:ext cx="6580187" cy="1250950"/>
          </a:xfrm>
        </p:spPr>
        <p:txBody>
          <a:bodyPr lIns="76281" tIns="38139" rIns="76281" bIns="38139"/>
          <a:lstStyle/>
          <a:p>
            <a:pPr eaLnBrk="1" hangingPunct="1">
              <a:spcBef>
                <a:spcPct val="20000"/>
              </a:spcBef>
              <a:defRPr/>
            </a:pPr>
            <a:endParaRPr lang="zh-CN" altLang="en-US" noProof="1"/>
          </a:p>
        </p:txBody>
      </p:sp>
      <p:pic>
        <p:nvPicPr>
          <p:cNvPr id="24580" name="图片 3" descr="人才引进信息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790575"/>
            <a:ext cx="825341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蓝调晶格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7B7E5"/>
      </a:accent6>
      <a:hlink>
        <a:srgbClr val="3333CC"/>
      </a:hlink>
      <a:folHlink>
        <a:srgbClr val="AF67FF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蓝调晶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</Words>
  <Application>Microsoft Office PowerPoint</Application>
  <PresentationFormat>全屏显示(16:9)</PresentationFormat>
  <Paragraphs>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黑体</vt:lpstr>
      <vt:lpstr>宋体</vt:lpstr>
      <vt:lpstr>Arial</vt:lpstr>
      <vt:lpstr>Calibri</vt:lpstr>
      <vt:lpstr>蓝调晶格</vt:lpstr>
      <vt:lpstr>    人才引进的办理方式         可选择以下其中一种方式办理在职人才引进手续：            1、单位申办。     由用人单位申办在职人才引进手续。              2、个人申办。     由申请人本人申办在职人才引进手续。</vt:lpstr>
      <vt:lpstr>个人注册账号及申报流程  1、登录深圳市人力资源和社会保障局官网进入“人才引进（毕业生、在职人才引进）测评申报系统”进入申报业务；  2、登录“广东政务服务网深圳市”，按照网站指引注册账号。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hti888</dc:creator>
  <cp:lastModifiedBy>申海林</cp:lastModifiedBy>
  <cp:revision>14</cp:revision>
  <dcterms:created xsi:type="dcterms:W3CDTF">2019-10-20T02:04:17Z</dcterms:created>
  <dcterms:modified xsi:type="dcterms:W3CDTF">2021-06-24T08:49:22Z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